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76" r:id="rId3"/>
    <p:sldId id="277" r:id="rId4"/>
    <p:sldId id="289" r:id="rId5"/>
    <p:sldId id="290" r:id="rId6"/>
    <p:sldId id="288" r:id="rId7"/>
    <p:sldId id="272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5C418A-54B0-4C31-AB07-F2011811D527}" v="53" dt="2024-01-10T17:29:03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7" autoAdjust="0"/>
    <p:restoredTop sz="86385" autoAdjust="0"/>
  </p:normalViewPr>
  <p:slideViewPr>
    <p:cSldViewPr snapToGrid="0" snapToObjects="1">
      <p:cViewPr varScale="1">
        <p:scale>
          <a:sx n="140" d="100"/>
          <a:sy n="140" d="100"/>
        </p:scale>
        <p:origin x="59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281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rett Crawford" userId="3fcfa223-fc98-4524-8075-713a8747640e" providerId="ADAL" clId="{895C418A-54B0-4C31-AB07-F2011811D527}"/>
    <pc:docChg chg="modSld">
      <pc:chgData name="Garrett Crawford" userId="3fcfa223-fc98-4524-8075-713a8747640e" providerId="ADAL" clId="{895C418A-54B0-4C31-AB07-F2011811D527}" dt="2024-01-10T17:29:03.303" v="54" actId="962"/>
      <pc:docMkLst>
        <pc:docMk/>
      </pc:docMkLst>
      <pc:sldChg chg="modSp mod">
        <pc:chgData name="Garrett Crawford" userId="3fcfa223-fc98-4524-8075-713a8747640e" providerId="ADAL" clId="{895C418A-54B0-4C31-AB07-F2011811D527}" dt="2024-01-10T17:28:20.109" v="0" actId="962"/>
        <pc:sldMkLst>
          <pc:docMk/>
          <pc:sldMk cId="1354695709" sldId="256"/>
        </pc:sldMkLst>
        <pc:cxnChg chg="mod">
          <ac:chgData name="Garrett Crawford" userId="3fcfa223-fc98-4524-8075-713a8747640e" providerId="ADAL" clId="{895C418A-54B0-4C31-AB07-F2011811D527}" dt="2024-01-10T17:28:20.109" v="0" actId="962"/>
          <ac:cxnSpMkLst>
            <pc:docMk/>
            <pc:sldMk cId="1354695709" sldId="256"/>
            <ac:cxnSpMk id="5" creationId="{00000000-0000-0000-0000-000000000000}"/>
          </ac:cxnSpMkLst>
        </pc:cxnChg>
      </pc:sldChg>
      <pc:sldChg chg="modSp mod">
        <pc:chgData name="Garrett Crawford" userId="3fcfa223-fc98-4524-8075-713a8747640e" providerId="ADAL" clId="{895C418A-54B0-4C31-AB07-F2011811D527}" dt="2024-01-10T17:29:03.303" v="54" actId="962"/>
        <pc:sldMkLst>
          <pc:docMk/>
          <pc:sldMk cId="2289998786" sldId="272"/>
        </pc:sldMkLst>
        <pc:picChg chg="mod">
          <ac:chgData name="Garrett Crawford" userId="3fcfa223-fc98-4524-8075-713a8747640e" providerId="ADAL" clId="{895C418A-54B0-4C31-AB07-F2011811D527}" dt="2024-01-10T17:29:03.303" v="54" actId="962"/>
          <ac:picMkLst>
            <pc:docMk/>
            <pc:sldMk cId="2289998786" sldId="272"/>
            <ac:picMk id="4" creationId="{19317030-0C43-C060-9455-BCA3248C77EE}"/>
          </ac:picMkLst>
        </pc:picChg>
        <pc:cxnChg chg="mod">
          <ac:chgData name="Garrett Crawford" userId="3fcfa223-fc98-4524-8075-713a8747640e" providerId="ADAL" clId="{895C418A-54B0-4C31-AB07-F2011811D527}" dt="2024-01-10T17:28:24.231" v="1" actId="962"/>
          <ac:cxnSpMkLst>
            <pc:docMk/>
            <pc:sldMk cId="2289998786" sldId="272"/>
            <ac:cxnSpMk id="15" creationId="{7152DECD-DB29-1240-86EF-1F57F2D46B5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F3E31-9781-B24F-87A9-F98653FBF465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F4F8C-1785-AC43-97F9-C9301BD9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cademicBdlg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59" y="207095"/>
            <a:ext cx="11663082" cy="64536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</p:spPr>
        <p:txBody>
          <a:bodyPr>
            <a:normAutofit/>
          </a:bodyPr>
          <a:lstStyle>
            <a:lvl1pPr>
              <a:defRPr sz="70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</p:spPr>
        <p:txBody>
          <a:bodyPr>
            <a:normAutofit/>
          </a:bodyPr>
          <a:lstStyle>
            <a:lvl1pPr marL="0" indent="0" algn="ctr">
              <a:buNone/>
              <a:defRPr sz="28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CC98D3-195C-6884-730F-593582639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5632" y="501650"/>
            <a:ext cx="1460736" cy="14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0972799" cy="464732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476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670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07098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46861"/>
            <a:ext cx="5386917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2307098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946861"/>
            <a:ext cx="5389033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SCwall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938" y="208038"/>
            <a:ext cx="11672125" cy="64419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2872522"/>
            <a:ext cx="9192768" cy="1143000"/>
          </a:xfrm>
        </p:spPr>
        <p:txBody>
          <a:bodyPr>
            <a:normAutofit/>
          </a:bodyPr>
          <a:lstStyle>
            <a:lvl1pPr>
              <a:defRPr sz="4800" b="0" i="0">
                <a:solidFill>
                  <a:srgbClr val="500000"/>
                </a:solidFill>
                <a:latin typeface="Tungsten Medium" charset="0"/>
                <a:ea typeface="Tungsten Medium" charset="0"/>
                <a:cs typeface="Tungsten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 descr="TAM-LogoBox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4468" y="1424596"/>
            <a:ext cx="1303064" cy="13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171075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71075"/>
            <a:ext cx="6815667" cy="49550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2406317"/>
            <a:ext cx="4011084" cy="37198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6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06905"/>
            <a:ext cx="7315200" cy="36206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0785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41588"/>
            <a:ext cx="10972800" cy="37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CE51-D15A-BB47-9138-751D578D2580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461"/>
          <p:cNvSpPr/>
          <p:nvPr userDrawn="1"/>
        </p:nvSpPr>
        <p:spPr>
          <a:xfrm>
            <a:off x="203205" y="6575107"/>
            <a:ext cx="9400417" cy="0"/>
          </a:xfrm>
          <a:prstGeom prst="line">
            <a:avLst/>
          </a:prstGeom>
          <a:ln w="12700">
            <a:solidFill>
              <a:srgbClr val="E400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>
              <a:ln w="3175" cmpd="sng">
                <a:solidFill>
                  <a:srgbClr val="000000"/>
                </a:solidFill>
              </a:ln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63C6C3-682C-22BE-D6D0-9DB2684C8D9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81000" y="269445"/>
            <a:ext cx="1143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6000" b="0" i="0" kern="1200" spc="100" baseline="0">
          <a:solidFill>
            <a:schemeClr val="tx1"/>
          </a:solidFill>
          <a:latin typeface="Tungsten Medium" charset="0"/>
          <a:ea typeface="Tungsten Medium" charset="0"/>
          <a:cs typeface="Tungsten Medium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ongzl@tamu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eopandas.org/en/stable/docs/reference/api/geopandas.GeoSeries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ms-python.vscode-pylance" TargetMode="External"/><Relationship Id="rId3" Type="http://schemas.openxmlformats.org/officeDocument/2006/relationships/hyperlink" Target="https://geopandas.org/en/stable/docs.html" TargetMode="External"/><Relationship Id="rId7" Type="http://schemas.openxmlformats.org/officeDocument/2006/relationships/hyperlink" Target="https://marketplace.visualstudio.com/items?itemName=ms-python.python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ensus.gov/library/reference/code-lists/ansi.html#cou" TargetMode="External"/><Relationship Id="rId5" Type="http://schemas.openxmlformats.org/officeDocument/2006/relationships/hyperlink" Target="https://shapely.readthedocs.io/en/stable/manual.html" TargetMode="External"/><Relationship Id="rId10" Type="http://schemas.openxmlformats.org/officeDocument/2006/relationships/hyperlink" Target="https://marketplace.visualstudio.com/items?itemName=eamodio.gitlens" TargetMode="External"/><Relationship Id="rId4" Type="http://schemas.openxmlformats.org/officeDocument/2006/relationships/hyperlink" Target="https://pandas.pydata.org/docs/reference/index.html#api" TargetMode="External"/><Relationship Id="rId9" Type="http://schemas.openxmlformats.org/officeDocument/2006/relationships/hyperlink" Target="https://marketplace.visualstudio.com/items?itemName=ms-python.debugpy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98918"/>
            <a:ext cx="10363200" cy="1470025"/>
          </a:xfrm>
        </p:spPr>
        <p:txBody>
          <a:bodyPr>
            <a:noAutofit/>
          </a:bodyPr>
          <a:lstStyle/>
          <a:p>
            <a:r>
              <a:rPr lang="en-US" sz="4400" dirty="0">
                <a:latin typeface="HarmonyOS Sans Medium" panose="00000600000000000000" pitchFamily="2" charset="0"/>
              </a:rPr>
              <a:t>GEOG 392/676 GIS Programing</a:t>
            </a:r>
            <a:br>
              <a:rPr lang="en-US" sz="4400" dirty="0">
                <a:latin typeface="HarmonyOS Sans Medium" panose="00000600000000000000" pitchFamily="2" charset="0"/>
              </a:rPr>
            </a:br>
            <a:r>
              <a:rPr lang="en-US" sz="4400" dirty="0">
                <a:latin typeface="HarmonyOS Sans Medium" panose="00000600000000000000" pitchFamily="2" charset="0"/>
              </a:rPr>
              <a:t>Lab3</a:t>
            </a:r>
            <a:endParaRPr lang="en-US" sz="4800" dirty="0">
              <a:latin typeface="HarmonyOS Sans Medium" panose="000006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HarmonyOS Sans Medium" panose="00000600000000000000" pitchFamily="2" charset="0"/>
              </a:rPr>
              <a:t>Zhenlei Song, </a:t>
            </a:r>
            <a:r>
              <a:rPr lang="en-US" altLang="zh-CN" dirty="0" err="1">
                <a:latin typeface="HarmonyOS Sans Medium" panose="00000600000000000000" pitchFamily="2" charset="0"/>
              </a:rPr>
              <a:t>Ph.D</a:t>
            </a:r>
            <a:r>
              <a:rPr lang="en-US" altLang="zh-CN" dirty="0">
                <a:latin typeface="HarmonyOS Sans Medium" panose="00000600000000000000" pitchFamily="2" charset="0"/>
              </a:rPr>
              <a:t> Student</a:t>
            </a:r>
            <a:endParaRPr lang="en-US" dirty="0"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Department of Geography</a:t>
            </a:r>
          </a:p>
          <a:p>
            <a:r>
              <a:rPr lang="en-US" dirty="0">
                <a:latin typeface="HarmonyOS Sans Medium" panose="00000600000000000000" pitchFamily="2" charset="0"/>
              </a:rPr>
              <a:t>Email: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songzl@tamu.edu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Office: CSA 301F</a:t>
            </a:r>
          </a:p>
        </p:txBody>
      </p:sp>
      <p:cxnSp>
        <p:nvCxnSpPr>
          <p:cNvPr id="5" name="Straight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82717" y="3968943"/>
            <a:ext cx="4026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95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Lab 3 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BE40A-F712-3970-BB09-197A404B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2647666"/>
            <a:ext cx="8263973" cy="347849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Load dataset using GeoPandas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Implement a Census Tract Class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Calculate Population Density and add results as a new column</a:t>
            </a:r>
          </a:p>
        </p:txBody>
      </p:sp>
    </p:spTree>
    <p:extLst>
      <p:ext uri="{BB962C8B-B14F-4D97-AF65-F5344CB8AC3E}">
        <p14:creationId xmlns:p14="http://schemas.microsoft.com/office/powerpoint/2010/main" val="367977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Load dataset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61EFBD-EF08-DFD5-A935-EC08848F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78844"/>
            <a:ext cx="6656962" cy="4472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GeoPandas</a:t>
            </a:r>
            <a:endParaRPr lang="zh-CN" altLang="en-US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321858-BA5F-0799-8C35-AD9F7755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9" y="1926077"/>
            <a:ext cx="6345806" cy="462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9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Census Tract Class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61EFBD-EF08-DFD5-A935-EC08848F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78844"/>
            <a:ext cx="6656962" cy="4472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Class Definition</a:t>
            </a:r>
            <a:endParaRPr lang="zh-CN" altLang="en-US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AF96A3-D6C9-0C45-B354-B77D65ED5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2593075"/>
            <a:ext cx="5957538" cy="27860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679163B-B977-4005-5FDC-DE366542F5E6}"/>
              </a:ext>
            </a:extLst>
          </p:cNvPr>
          <p:cNvSpPr txBox="1"/>
          <p:nvPr/>
        </p:nvSpPr>
        <p:spPr>
          <a:xfrm>
            <a:off x="7171087" y="1702460"/>
            <a:ext cx="43774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Pop density = pop /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Get `area` by calling </a:t>
            </a:r>
            <a:r>
              <a:rPr lang="en-US" altLang="zh-CN" dirty="0" err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GeoPandas.GeoSeries.area</a:t>
            </a:r>
            <a:endParaRPr lang="en-US" altLang="zh-CN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Find `area` methods from `</a:t>
            </a:r>
            <a:r>
              <a:rPr lang="en-US" altLang="zh-CN" dirty="0" err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Shapely.Geometry.Polygon</a:t>
            </a: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`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Doc can be found </a:t>
            </a: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3"/>
              </a:rPr>
              <a:t>here</a:t>
            </a:r>
            <a:endParaRPr lang="zh-CN" altLang="en-US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4049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022862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Calculate Population Density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61EFBD-EF08-DFD5-A935-EC08848F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78844"/>
            <a:ext cx="6656962" cy="4472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Code Template</a:t>
            </a:r>
            <a:endParaRPr lang="zh-CN" altLang="en-US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57DC5A-964B-B692-9605-4238FBF7A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5" y="2589591"/>
            <a:ext cx="6628907" cy="32032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D8E8CD4-3852-3ACF-D5F4-641DF444F702}"/>
              </a:ext>
            </a:extLst>
          </p:cNvPr>
          <p:cNvSpPr txBox="1"/>
          <p:nvPr/>
        </p:nvSpPr>
        <p:spPr>
          <a:xfrm>
            <a:off x="7433734" y="1375348"/>
            <a:ext cx="437744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Option 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iterate through all rows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Instantiate </a:t>
            </a:r>
            <a:r>
              <a:rPr lang="en-US" altLang="zh-CN" sz="1600" dirty="0" err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CensusTract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class for each row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Call `</a:t>
            </a:r>
            <a:r>
              <a:rPr lang="en-US" altLang="zh-CN" sz="1600" dirty="0" err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calculate_population_density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` method for each row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Option 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Use `apply` and/or `lambda` functions to get a new column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Locate columns: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`&lt;</a:t>
            </a:r>
            <a:r>
              <a:rPr lang="en-US" altLang="zh-CN" sz="1600" dirty="0" err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GeoDataFrame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&gt;[&lt;</a:t>
            </a:r>
            <a:r>
              <a:rPr lang="en-US" altLang="zh-CN" sz="1600" dirty="0" err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column_name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&gt;]`</a:t>
            </a:r>
            <a:endParaRPr lang="en-US" altLang="zh-CN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Set columns: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`&lt;</a:t>
            </a:r>
            <a:r>
              <a:rPr lang="en-US" altLang="zh-CN" sz="1600" dirty="0" err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GeoDataFrame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&gt;[&lt;</a:t>
            </a:r>
            <a:r>
              <a:rPr lang="en-US" altLang="zh-CN" sz="1600" dirty="0" err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column_name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&gt;] = &lt;</a:t>
            </a:r>
            <a:r>
              <a:rPr lang="en-US" altLang="zh-CN" sz="1600" dirty="0" err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new_column_values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&gt;`</a:t>
            </a:r>
            <a:endParaRPr lang="en-US" altLang="zh-CN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0705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Submission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E9B4DE-C9FC-BE72-B30E-346385FE5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778" y="1490048"/>
            <a:ext cx="5966600" cy="2196953"/>
          </a:xfrm>
        </p:spPr>
        <p:txBody>
          <a:bodyPr>
            <a:normAutofit/>
          </a:bodyPr>
          <a:lstStyle/>
          <a:p>
            <a:pPr lvl="1"/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Submit a PDF file includes: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Screenshots of all your codes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Screenshots of the running results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Link to your </a:t>
            </a:r>
            <a:r>
              <a:rPr lang="en-US" altLang="zh-CN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Github</a:t>
            </a:r>
            <a:r>
              <a:rPr lang="en-US" altLang="zh-CN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Repo</a:t>
            </a:r>
            <a:endParaRPr lang="zh-CN" altLang="en-US" sz="2400" dirty="0">
              <a:solidFill>
                <a:schemeClr val="accent4">
                  <a:lumMod val="60000"/>
                  <a:lumOff val="40000"/>
                </a:schemeClr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D4634C-6362-0C0E-FE03-3032FC951046}"/>
              </a:ext>
            </a:extLst>
          </p:cNvPr>
          <p:cNvSpPr txBox="1"/>
          <p:nvPr/>
        </p:nvSpPr>
        <p:spPr>
          <a:xfrm>
            <a:off x="2433778" y="3669560"/>
            <a:ext cx="7939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Grading Rules:</a:t>
            </a:r>
          </a:p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30 points for the </a:t>
            </a:r>
            <a:r>
              <a:rPr lang="zh-CN" altLang="zh-CN" sz="2400" dirty="0">
                <a:solidFill>
                  <a:srgbClr val="FFC00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CensusTract</a:t>
            </a:r>
            <a:r>
              <a:rPr lang="zh-CN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 class definition.</a:t>
            </a:r>
          </a:p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30 points for the </a:t>
            </a:r>
            <a:r>
              <a:rPr lang="zh-CN" altLang="zh-CN" sz="2400" dirty="0">
                <a:solidFill>
                  <a:schemeClr val="accent3">
                    <a:lumMod val="7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population density</a:t>
            </a:r>
            <a:r>
              <a:rPr lang="zh-CN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 calculation.</a:t>
            </a:r>
          </a:p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20 points for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adding </a:t>
            </a:r>
            <a:r>
              <a:rPr lang="zh-CN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the new column</a:t>
            </a:r>
            <a:r>
              <a:rPr lang="zh-CN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.</a:t>
            </a:r>
          </a:p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10 points for the code quality and docstring.</a:t>
            </a:r>
          </a:p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10 points for </a:t>
            </a:r>
            <a:r>
              <a:rPr lang="zh-CN" altLang="zh-CN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Github repository</a:t>
            </a:r>
            <a:r>
              <a:rPr lang="zh-CN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3719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utside of Texas A&amp;M Academic building">
            <a:extLst>
              <a:ext uri="{FF2B5EF4-FFF2-40B4-BE49-F238E27FC236}">
                <a16:creationId xmlns:a16="http://schemas.microsoft.com/office/drawing/2014/main" id="{19317030-0C43-C060-9455-BCA3248C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84919"/>
            <a:ext cx="12192000" cy="812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52DECD-DB29-1240-86EF-1F57F2D46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1965278"/>
            <a:ext cx="0" cy="21836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5D8F4C9C-7280-45E6-5E7F-866CF55B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armonyOS Sans Medium" panose="00000600000000000000" pitchFamily="2" charset="0"/>
              </a:rPr>
              <a:t>Additional 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704A9F-257A-575A-A306-6EB0CA1CA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256430"/>
            <a:ext cx="5413612" cy="386973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Useful Links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  <a:hlinkClick r:id="rId3"/>
              </a:rPr>
              <a:t>GeoPandas Docs</a:t>
            </a:r>
            <a:endParaRPr lang="en-US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  <a:hlinkClick r:id="rId4"/>
              </a:rPr>
              <a:t>Pandas Docs</a:t>
            </a:r>
            <a:endParaRPr lang="en-US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  <a:hlinkClick r:id="rId5"/>
              </a:rPr>
              <a:t>Shapely Docs</a:t>
            </a:r>
            <a:endParaRPr lang="en-US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  <a:hlinkClick r:id="rId6"/>
              </a:rPr>
              <a:t>Census Bureau County Codes</a:t>
            </a:r>
            <a:endParaRPr lang="en-US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9CA6C153-444A-E0B1-F16B-87D79E5F1FDA}"/>
              </a:ext>
            </a:extLst>
          </p:cNvPr>
          <p:cNvSpPr txBox="1">
            <a:spLocks/>
          </p:cNvSpPr>
          <p:nvPr/>
        </p:nvSpPr>
        <p:spPr>
          <a:xfrm>
            <a:off x="6364406" y="2258705"/>
            <a:ext cx="5413612" cy="3869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VS Code Plugins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7"/>
              </a:rPr>
              <a:t>Python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8"/>
              </a:rPr>
              <a:t>Pylance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9"/>
              </a:rPr>
              <a:t>Python Debugger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10"/>
              </a:rPr>
              <a:t>Gitlens</a:t>
            </a:r>
            <a:endParaRPr lang="en-US" sz="36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99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714915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roon-template-16.9-tungsten copy.pptx" id="{B69B70B2-75E6-9F41-A618-976478E1B107}" vid="{12E40A26-4716-A142-B24E-D4A7A79A7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606</TotalTime>
  <Words>262</Words>
  <Application>Microsoft Office PowerPoint</Application>
  <PresentationFormat>宽屏</PresentationFormat>
  <Paragraphs>59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HarmonyOS Sans SC Medium</vt:lpstr>
      <vt:lpstr>HarmonyOS Sans TC Medium</vt:lpstr>
      <vt:lpstr>Tungsten Book</vt:lpstr>
      <vt:lpstr>Tungsten Medium</vt:lpstr>
      <vt:lpstr>Arial</vt:lpstr>
      <vt:lpstr>Calibri</vt:lpstr>
      <vt:lpstr>Georgia</vt:lpstr>
      <vt:lpstr>HarmonyOS Sans Medium</vt:lpstr>
      <vt:lpstr>Office Theme</vt:lpstr>
      <vt:lpstr>GEOG 392/676 GIS Programing Lab3</vt:lpstr>
      <vt:lpstr>Lab 3 Tasks</vt:lpstr>
      <vt:lpstr>Load dataset</vt:lpstr>
      <vt:lpstr>Census Tract Class</vt:lpstr>
      <vt:lpstr>Calculate Population Density</vt:lpstr>
      <vt:lpstr>Submission</vt:lpstr>
      <vt:lpstr>Additional Resources</vt:lpstr>
      <vt:lpstr>The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Jenna Kujawski</dc:creator>
  <cp:keywords/>
  <dc:description/>
  <cp:lastModifiedBy>Song, Zhenlei</cp:lastModifiedBy>
  <cp:revision>12</cp:revision>
  <dcterms:created xsi:type="dcterms:W3CDTF">2022-08-19T19:50:19Z</dcterms:created>
  <dcterms:modified xsi:type="dcterms:W3CDTF">2024-09-03T04:41:44Z</dcterms:modified>
  <cp:category/>
</cp:coreProperties>
</file>